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91" r:id="rId4"/>
    <p:sldId id="292" r:id="rId5"/>
    <p:sldId id="293" r:id="rId6"/>
    <p:sldId id="275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480266"/>
            <a:ext cx="9144000" cy="953863"/>
          </a:xfrm>
        </p:spPr>
        <p:txBody>
          <a:bodyPr/>
          <a:lstStyle/>
          <a:p>
            <a:r>
              <a:rPr lang="en-US" dirty="0" smtClean="0"/>
              <a:t>Introduction to Processes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1142">
            <a:off x="1605750" y="2282989"/>
            <a:ext cx="4847602" cy="380154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5222">
            <a:off x="7648378" y="2039005"/>
            <a:ext cx="3019622" cy="444062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8" name="TextBox 7"/>
          <p:cNvSpPr txBox="1"/>
          <p:nvPr/>
        </p:nvSpPr>
        <p:spPr>
          <a:xfrm rot="20707903">
            <a:off x="6768964" y="1572063"/>
            <a:ext cx="3578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92D05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Data Decomposition</a:t>
            </a:r>
            <a:endParaRPr lang="en-US" sz="3200" dirty="0">
              <a:solidFill>
                <a:srgbClr val="92D05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 rot="20742974">
            <a:off x="1795566" y="1727783"/>
            <a:ext cx="35139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92D05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Task Decomposition</a:t>
            </a:r>
            <a:endParaRPr lang="en-US" sz="3200" dirty="0">
              <a:solidFill>
                <a:srgbClr val="92D05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Queues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52450" y="1768475"/>
            <a:ext cx="386715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Like everything in Linux, it looks like a file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kdir</a:t>
            </a:r>
            <a:r>
              <a:rPr lang="en-US" dirty="0" smtClean="0"/>
              <a:t> /dev/</a:t>
            </a:r>
            <a:r>
              <a:rPr lang="en-US" dirty="0" err="1" smtClean="0"/>
              <a:t>mqueue</a:t>
            </a:r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ount –t </a:t>
            </a:r>
            <a:r>
              <a:rPr lang="en-US" dirty="0" err="1" smtClean="0"/>
              <a:t>mqueue</a:t>
            </a:r>
            <a:r>
              <a:rPr lang="en-US" dirty="0" smtClean="0"/>
              <a:t> none /dev/</a:t>
            </a:r>
            <a:r>
              <a:rPr lang="en-US" dirty="0" err="1" smtClean="0"/>
              <a:t>mqueue</a:t>
            </a:r>
            <a:endParaRPr lang="en-US" dirty="0" smtClean="0"/>
          </a:p>
          <a:p>
            <a:r>
              <a:rPr lang="en-US" dirty="0" smtClean="0"/>
              <a:t>Now you can see all the messages queues provided by the OS</a:t>
            </a:r>
          </a:p>
          <a:p>
            <a:r>
              <a:rPr lang="en-US" dirty="0" smtClean="0"/>
              <a:t>Exists until unlink or reboot</a:t>
            </a:r>
          </a:p>
          <a:p>
            <a:r>
              <a:rPr lang="en-US" dirty="0" smtClean="0"/>
              <a:t>Can see/change limits/sizes</a:t>
            </a:r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737" y="1768474"/>
            <a:ext cx="6678729" cy="17367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6212" y="3944144"/>
            <a:ext cx="7690402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08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ed Rectangle 63"/>
          <p:cNvSpPr/>
          <p:nvPr/>
        </p:nvSpPr>
        <p:spPr>
          <a:xfrm rot="750206">
            <a:off x="7953124" y="737376"/>
            <a:ext cx="3304100" cy="125412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Race conditions abound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Looks like normal memory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Doesn’t require </a:t>
            </a:r>
            <a:r>
              <a:rPr lang="en-US" dirty="0" err="1" smtClean="0">
                <a:solidFill>
                  <a:schemeClr val="tx1"/>
                </a:solidFill>
              </a:rPr>
              <a:t>memcpy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May be executable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2377440" y="2444115"/>
            <a:ext cx="7818120" cy="4080510"/>
            <a:chOff x="2377440" y="2444115"/>
            <a:chExt cx="7818120" cy="4080510"/>
          </a:xfrm>
        </p:grpSpPr>
        <p:sp>
          <p:nvSpPr>
            <p:cNvPr id="41" name="Rounded Rectangle 40"/>
            <p:cNvSpPr/>
            <p:nvPr/>
          </p:nvSpPr>
          <p:spPr>
            <a:xfrm>
              <a:off x="2377440" y="2444115"/>
              <a:ext cx="7818120" cy="408051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2905357" y="5210093"/>
              <a:ext cx="1614407" cy="971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Process</a:t>
              </a: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4862593" y="2850881"/>
              <a:ext cx="2833607" cy="2138766"/>
            </a:xfrm>
            <a:prstGeom prst="roundRect">
              <a:avLst/>
            </a:prstGeom>
            <a:solidFill>
              <a:schemeClr val="accent6">
                <a:alpha val="2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132832" y="2883753"/>
              <a:ext cx="2293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Provided by Linux (OS)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546567" y="4368823"/>
              <a:ext cx="14656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Shared Buffer</a:t>
              </a:r>
              <a:endParaRPr lang="en-US" dirty="0"/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5870861" y="3460587"/>
              <a:ext cx="831276" cy="870802"/>
              <a:chOff x="9356436" y="2789382"/>
              <a:chExt cx="831276" cy="870802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9356436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9494982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9633528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9772074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9910620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10049166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3" name="TextBox 72"/>
            <p:cNvSpPr txBox="1"/>
            <p:nvPr/>
          </p:nvSpPr>
          <p:spPr>
            <a:xfrm>
              <a:off x="5395230" y="2459141"/>
              <a:ext cx="1694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Shared Memory</a:t>
              </a:r>
              <a:endParaRPr lang="en-US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4620138" y="5209286"/>
              <a:ext cx="1614407" cy="971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Process</a:t>
              </a:r>
            </a:p>
          </p:txBody>
        </p:sp>
        <p:sp>
          <p:nvSpPr>
            <p:cNvPr id="82" name="Oval 81"/>
            <p:cNvSpPr/>
            <p:nvPr/>
          </p:nvSpPr>
          <p:spPr>
            <a:xfrm>
              <a:off x="6334919" y="5209286"/>
              <a:ext cx="1614407" cy="971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Process</a:t>
              </a:r>
            </a:p>
          </p:txBody>
        </p:sp>
        <p:sp>
          <p:nvSpPr>
            <p:cNvPr id="83" name="Oval 82"/>
            <p:cNvSpPr/>
            <p:nvPr/>
          </p:nvSpPr>
          <p:spPr>
            <a:xfrm>
              <a:off x="8049700" y="5209286"/>
              <a:ext cx="1614407" cy="971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Process</a:t>
              </a:r>
            </a:p>
          </p:txBody>
        </p:sp>
        <p:cxnSp>
          <p:nvCxnSpPr>
            <p:cNvPr id="56" name="Straight Arrow Connector 55"/>
            <p:cNvCxnSpPr>
              <a:stCxn id="44" idx="0"/>
              <a:endCxn id="74" idx="0"/>
            </p:cNvCxnSpPr>
            <p:nvPr/>
          </p:nvCxnSpPr>
          <p:spPr>
            <a:xfrm flipV="1">
              <a:off x="3712561" y="3460587"/>
              <a:ext cx="2227573" cy="1749506"/>
            </a:xfrm>
            <a:prstGeom prst="straightConnector1">
              <a:avLst/>
            </a:prstGeom>
            <a:ln w="254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81" idx="0"/>
              <a:endCxn id="74" idx="0"/>
            </p:cNvCxnSpPr>
            <p:nvPr/>
          </p:nvCxnSpPr>
          <p:spPr>
            <a:xfrm flipV="1">
              <a:off x="5427342" y="3460587"/>
              <a:ext cx="512792" cy="1748699"/>
            </a:xfrm>
            <a:prstGeom prst="straightConnector1">
              <a:avLst/>
            </a:prstGeom>
            <a:ln w="254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82" idx="0"/>
              <a:endCxn id="74" idx="0"/>
            </p:cNvCxnSpPr>
            <p:nvPr/>
          </p:nvCxnSpPr>
          <p:spPr>
            <a:xfrm flipH="1" flipV="1">
              <a:off x="5940134" y="3460587"/>
              <a:ext cx="1201989" cy="1748699"/>
            </a:xfrm>
            <a:prstGeom prst="straightConnector1">
              <a:avLst/>
            </a:prstGeom>
            <a:ln w="254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83" idx="0"/>
              <a:endCxn id="74" idx="0"/>
            </p:cNvCxnSpPr>
            <p:nvPr/>
          </p:nvCxnSpPr>
          <p:spPr>
            <a:xfrm flipH="1" flipV="1">
              <a:off x="5940134" y="3460587"/>
              <a:ext cx="2916770" cy="1748699"/>
            </a:xfrm>
            <a:prstGeom prst="straightConnector1">
              <a:avLst/>
            </a:prstGeom>
            <a:ln w="254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>
            <a:stCxn id="64" idx="2"/>
            <a:endCxn id="78" idx="0"/>
          </p:cNvCxnSpPr>
          <p:nvPr/>
        </p:nvCxnSpPr>
        <p:spPr>
          <a:xfrm flipH="1">
            <a:off x="6355772" y="1976629"/>
            <a:ext cx="3113644" cy="148395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78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52450" y="1768475"/>
            <a:ext cx="38671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Like everything in Linux, it looks like a file</a:t>
            </a:r>
          </a:p>
          <a:p>
            <a:r>
              <a:rPr lang="en-US" dirty="0" smtClean="0"/>
              <a:t>Exists </a:t>
            </a:r>
            <a:r>
              <a:rPr lang="en-US" dirty="0" smtClean="0"/>
              <a:t>until unlink or reboot</a:t>
            </a:r>
          </a:p>
          <a:p>
            <a:r>
              <a:rPr lang="en-US" dirty="0" smtClean="0"/>
              <a:t>Can see/change limits/sizes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556844"/>
            <a:ext cx="7497456" cy="4476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72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2377440" y="2444115"/>
            <a:ext cx="7818120" cy="307848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12411" y="3212831"/>
            <a:ext cx="1614407" cy="971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Consumer Process</a:t>
            </a:r>
          </a:p>
        </p:txBody>
      </p:sp>
      <p:sp>
        <p:nvSpPr>
          <p:cNvPr id="8" name="Oval 7"/>
          <p:cNvSpPr/>
          <p:nvPr/>
        </p:nvSpPr>
        <p:spPr>
          <a:xfrm>
            <a:off x="2531974" y="3212831"/>
            <a:ext cx="1614407" cy="971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Producer Process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862593" y="3212831"/>
            <a:ext cx="2833607" cy="2138766"/>
          </a:xfrm>
          <a:prstGeom prst="roundRect">
            <a:avLst/>
          </a:prstGeom>
          <a:solidFill>
            <a:schemeClr val="accent6">
              <a:alpha val="2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31975" y="4380369"/>
            <a:ext cx="1614407" cy="971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Producer Process</a:t>
            </a:r>
          </a:p>
        </p:txBody>
      </p:sp>
      <p:sp>
        <p:nvSpPr>
          <p:cNvPr id="10" name="Oval 9"/>
          <p:cNvSpPr/>
          <p:nvPr/>
        </p:nvSpPr>
        <p:spPr>
          <a:xfrm>
            <a:off x="8412411" y="4380369"/>
            <a:ext cx="1614407" cy="971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Consumer Process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32832" y="3245703"/>
            <a:ext cx="2293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Provided by Linux (OS)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8" idx="6"/>
            <a:endCxn id="4" idx="1"/>
          </p:cNvCxnSpPr>
          <p:nvPr/>
        </p:nvCxnSpPr>
        <p:spPr>
          <a:xfrm>
            <a:off x="4146381" y="3698445"/>
            <a:ext cx="1717377" cy="921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9" idx="6"/>
            <a:endCxn id="4" idx="1"/>
          </p:cNvCxnSpPr>
          <p:nvPr/>
        </p:nvCxnSpPr>
        <p:spPr>
          <a:xfrm flipV="1">
            <a:off x="4146382" y="4619460"/>
            <a:ext cx="1717376" cy="246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7" idx="2"/>
          </p:cNvCxnSpPr>
          <p:nvPr/>
        </p:nvCxnSpPr>
        <p:spPr>
          <a:xfrm flipV="1">
            <a:off x="6703309" y="3698445"/>
            <a:ext cx="1709102" cy="92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5" idx="3"/>
            <a:endCxn id="10" idx="2"/>
          </p:cNvCxnSpPr>
          <p:nvPr/>
        </p:nvCxnSpPr>
        <p:spPr>
          <a:xfrm>
            <a:off x="6695034" y="4619460"/>
            <a:ext cx="1717377" cy="246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733527" y="5003117"/>
            <a:ext cx="1112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BYTE</a:t>
            </a:r>
            <a:r>
              <a:rPr lang="en-US" dirty="0" smtClean="0"/>
              <a:t> </a:t>
            </a:r>
            <a:r>
              <a:rPr lang="en-US" dirty="0" smtClean="0"/>
              <a:t>FIFO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863758" y="4184059"/>
            <a:ext cx="831276" cy="870802"/>
            <a:chOff x="9356436" y="2789382"/>
            <a:chExt cx="831276" cy="870802"/>
          </a:xfrm>
        </p:grpSpPr>
        <p:sp>
          <p:nvSpPr>
            <p:cNvPr id="4" name="Rectangle 3"/>
            <p:cNvSpPr/>
            <p:nvPr/>
          </p:nvSpPr>
          <p:spPr>
            <a:xfrm>
              <a:off x="9356436" y="2789382"/>
              <a:ext cx="138546" cy="8708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494982" y="2789382"/>
              <a:ext cx="138546" cy="8708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633528" y="2789382"/>
              <a:ext cx="138546" cy="8708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772074" y="2789382"/>
              <a:ext cx="138546" cy="8708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9910620" y="2789382"/>
              <a:ext cx="138546" cy="8708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0049166" y="2789382"/>
              <a:ext cx="138546" cy="8708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395230" y="2459141"/>
            <a:ext cx="2054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Named FIFO or Pipe</a:t>
            </a:r>
            <a:endParaRPr lang="en-US" dirty="0"/>
          </a:p>
        </p:txBody>
      </p:sp>
      <p:sp>
        <p:nvSpPr>
          <p:cNvPr id="51" name="Rounded Rectangle 50"/>
          <p:cNvSpPr/>
          <p:nvPr/>
        </p:nvSpPr>
        <p:spPr>
          <a:xfrm rot="20584413">
            <a:off x="7473148" y="5847498"/>
            <a:ext cx="2337041" cy="58214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First in first out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No priority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 rot="20431900">
            <a:off x="1105586" y="1585815"/>
            <a:ext cx="2772221" cy="944289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Stream of bytes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Order preserved WRT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producing process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 rot="775729">
            <a:off x="8225906" y="1027906"/>
            <a:ext cx="3048018" cy="818106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Minimal race guarantees</a:t>
            </a:r>
            <a:endParaRPr lang="en-US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Blocking reads and writes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Requires data copy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0" name="Straight Arrow Connector 69"/>
          <p:cNvCxnSpPr>
            <a:stCxn id="64" idx="2"/>
            <a:endCxn id="13" idx="0"/>
          </p:cNvCxnSpPr>
          <p:nvPr/>
        </p:nvCxnSpPr>
        <p:spPr>
          <a:xfrm flipH="1">
            <a:off x="6348669" y="1835642"/>
            <a:ext cx="3309724" cy="2348417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6729248" cy="1325563"/>
          </a:xfrm>
        </p:spPr>
        <p:txBody>
          <a:bodyPr/>
          <a:lstStyle/>
          <a:p>
            <a:r>
              <a:rPr lang="en-US" dirty="0" smtClean="0"/>
              <a:t>Pipes and FIFOs</a:t>
            </a:r>
            <a:endParaRPr lang="en-US" dirty="0"/>
          </a:p>
        </p:txBody>
      </p:sp>
      <p:cxnSp>
        <p:nvCxnSpPr>
          <p:cNvPr id="44" name="Straight Arrow Connector 43"/>
          <p:cNvCxnSpPr>
            <a:stCxn id="51" idx="0"/>
            <a:endCxn id="12" idx="2"/>
          </p:cNvCxnSpPr>
          <p:nvPr/>
        </p:nvCxnSpPr>
        <p:spPr>
          <a:xfrm flipH="1" flipV="1">
            <a:off x="6210123" y="5054861"/>
            <a:ext cx="2346802" cy="805246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60" idx="2"/>
          </p:cNvCxnSpPr>
          <p:nvPr/>
        </p:nvCxnSpPr>
        <p:spPr>
          <a:xfrm>
            <a:off x="2649056" y="2503109"/>
            <a:ext cx="1996516" cy="1459739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74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Pipes and FIFOs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52450" y="1768475"/>
            <a:ext cx="38671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Can look like a file if named</a:t>
            </a:r>
          </a:p>
          <a:p>
            <a:r>
              <a:rPr lang="en-US" dirty="0" smtClean="0"/>
              <a:t>May be pipe only and inherited </a:t>
            </a:r>
            <a:r>
              <a:rPr lang="en-US" dirty="0" err="1" smtClean="0"/>
              <a:t>accross</a:t>
            </a:r>
            <a:r>
              <a:rPr lang="en-US" dirty="0" smtClean="0"/>
              <a:t> fork</a:t>
            </a:r>
            <a:endParaRPr lang="en-US" dirty="0" smtClean="0"/>
          </a:p>
          <a:p>
            <a:r>
              <a:rPr lang="en-US" dirty="0" smtClean="0"/>
              <a:t>Exists until unlinked</a:t>
            </a:r>
            <a:endParaRPr lang="en-US" dirty="0" smtClean="0"/>
          </a:p>
          <a:p>
            <a:r>
              <a:rPr lang="en-US" dirty="0" smtClean="0"/>
              <a:t>Must be open on both ends before use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543" y="2647130"/>
            <a:ext cx="6979213" cy="300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90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 You Need/Want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52449" y="1768475"/>
            <a:ext cx="10641067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Linux comes with documentation/manual pages built in </a:t>
            </a:r>
          </a:p>
          <a:p>
            <a:pPr lvl="1"/>
            <a:r>
              <a:rPr lang="en-US" dirty="0" smtClean="0"/>
              <a:t>They are called ‘man’ pages for short</a:t>
            </a:r>
          </a:p>
          <a:p>
            <a:pPr lvl="1"/>
            <a:r>
              <a:rPr lang="en-US" dirty="0" smtClean="0"/>
              <a:t>There is even a man page for the man command</a:t>
            </a:r>
          </a:p>
          <a:p>
            <a:r>
              <a:rPr lang="en-US" dirty="0" smtClean="0"/>
              <a:t>Here is some reading needed for programming exercise</a:t>
            </a:r>
          </a:p>
          <a:p>
            <a:pPr lvl="1"/>
            <a:r>
              <a:rPr lang="en-US" dirty="0"/>
              <a:t>man </a:t>
            </a:r>
            <a:r>
              <a:rPr lang="en-US" dirty="0" err="1"/>
              <a:t>mq_overview</a:t>
            </a:r>
            <a:endParaRPr lang="en-US" dirty="0" smtClean="0"/>
          </a:p>
          <a:p>
            <a:pPr lvl="1"/>
            <a:r>
              <a:rPr lang="en-US" dirty="0" smtClean="0"/>
              <a:t>man </a:t>
            </a:r>
            <a:r>
              <a:rPr lang="en-US" dirty="0" err="1" smtClean="0"/>
              <a:t>shm_overview</a:t>
            </a:r>
            <a:endParaRPr lang="en-US" dirty="0" smtClean="0"/>
          </a:p>
          <a:p>
            <a:pPr lvl="1"/>
            <a:r>
              <a:rPr lang="en-US" dirty="0"/>
              <a:t>m</a:t>
            </a:r>
            <a:r>
              <a:rPr lang="en-US" dirty="0" smtClean="0"/>
              <a:t>an pipe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an </a:t>
            </a:r>
            <a:r>
              <a:rPr lang="en-US" dirty="0" err="1" smtClean="0"/>
              <a:t>mkfifo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13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memory architecture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027295" y="1690688"/>
            <a:ext cx="2137410" cy="4517806"/>
            <a:chOff x="5840730" y="1690688"/>
            <a:chExt cx="2137410" cy="4517806"/>
          </a:xfrm>
        </p:grpSpPr>
        <p:sp>
          <p:nvSpPr>
            <p:cNvPr id="3" name="Rounded Rectangle 2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Down Arrow 6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Down Arrow 10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sp>
        <p:nvSpPr>
          <p:cNvPr id="14" name="Rounded Rectangle 13"/>
          <p:cNvSpPr/>
          <p:nvPr/>
        </p:nvSpPr>
        <p:spPr>
          <a:xfrm rot="20575226">
            <a:off x="8496054" y="4876798"/>
            <a:ext cx="2615694" cy="87583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Globals</a:t>
            </a:r>
            <a:r>
              <a:rPr lang="en-US" sz="2400" dirty="0" smtClean="0">
                <a:solidFill>
                  <a:schemeClr val="tx1"/>
                </a:solidFill>
              </a:rPr>
              <a:t> and </a:t>
            </a:r>
            <a:r>
              <a:rPr lang="en-US" sz="2400" dirty="0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tatic members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4" idx="1"/>
            <a:endCxn id="9" idx="3"/>
          </p:cNvCxnSpPr>
          <p:nvPr/>
        </p:nvCxnSpPr>
        <p:spPr>
          <a:xfrm flipH="1">
            <a:off x="6958965" y="5698828"/>
            <a:ext cx="1594768" cy="262919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 rot="1160189">
            <a:off x="8495766" y="2418667"/>
            <a:ext cx="2615694" cy="87583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Declared inside functions/</a:t>
            </a:r>
            <a:r>
              <a:rPr lang="en-US" sz="2400" dirty="0" err="1" smtClean="0">
                <a:solidFill>
                  <a:schemeClr val="tx1"/>
                </a:solidFill>
              </a:rPr>
              <a:t>params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18" idx="1"/>
            <a:endCxn id="4" idx="3"/>
          </p:cNvCxnSpPr>
          <p:nvPr/>
        </p:nvCxnSpPr>
        <p:spPr>
          <a:xfrm flipH="1" flipV="1">
            <a:off x="6958965" y="2193608"/>
            <a:ext cx="1610576" cy="2299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1367558" y="3264928"/>
            <a:ext cx="2615694" cy="87583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Created with new or </a:t>
            </a:r>
            <a:r>
              <a:rPr lang="en-US" sz="2400" dirty="0" err="1" smtClean="0">
                <a:solidFill>
                  <a:schemeClr val="tx1"/>
                </a:solidFill>
              </a:rPr>
              <a:t>malloc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25" idx="3"/>
            <a:endCxn id="10" idx="1"/>
          </p:cNvCxnSpPr>
          <p:nvPr/>
        </p:nvCxnSpPr>
        <p:spPr>
          <a:xfrm>
            <a:off x="3983252" y="3702844"/>
            <a:ext cx="1274548" cy="1509236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28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process has its own “memory space”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003935" y="1690688"/>
            <a:ext cx="2137410" cy="4517806"/>
            <a:chOff x="5840730" y="1690688"/>
            <a:chExt cx="2137410" cy="4517806"/>
          </a:xfrm>
        </p:grpSpPr>
        <p:sp>
          <p:nvSpPr>
            <p:cNvPr id="3" name="Rounded Rectangle 2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Down Arrow 6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Down Arrow 10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460394" y="1336578"/>
            <a:ext cx="2137410" cy="4517806"/>
            <a:chOff x="5840730" y="1690688"/>
            <a:chExt cx="2137410" cy="4517806"/>
          </a:xfrm>
        </p:grpSpPr>
        <p:sp>
          <p:nvSpPr>
            <p:cNvPr id="20" name="Rounded Rectangle 19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wn Arrow 26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940492" y="1690688"/>
            <a:ext cx="2137410" cy="4517806"/>
            <a:chOff x="5840730" y="1690688"/>
            <a:chExt cx="2137410" cy="4517806"/>
          </a:xfrm>
        </p:grpSpPr>
        <p:sp>
          <p:nvSpPr>
            <p:cNvPr id="38" name="Rounded Rectangle 37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Down Arrow 42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sp>
        <p:nvSpPr>
          <p:cNvPr id="45" name="Content Placeholder 5"/>
          <p:cNvSpPr>
            <a:spLocks noGrp="1"/>
          </p:cNvSpPr>
          <p:nvPr>
            <p:ph idx="1"/>
          </p:nvPr>
        </p:nvSpPr>
        <p:spPr>
          <a:xfrm>
            <a:off x="6617970" y="1711841"/>
            <a:ext cx="524637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Address 0xDEADBEEF in process 1 is *not* the same location as 0xDEADBEEF in process 2</a:t>
            </a:r>
          </a:p>
          <a:p>
            <a:r>
              <a:rPr lang="en-US" dirty="0" smtClean="0"/>
              <a:t>The OS/MM translates virtual addresses to a physical location</a:t>
            </a:r>
          </a:p>
          <a:p>
            <a:r>
              <a:rPr lang="en-US" dirty="0" smtClean="0"/>
              <a:t>What happens when a process tries to access an address with no physical association?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2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process has its own “memory space”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003935" y="1690688"/>
            <a:ext cx="2137410" cy="4517806"/>
            <a:chOff x="5840730" y="1690688"/>
            <a:chExt cx="2137410" cy="4517806"/>
          </a:xfrm>
        </p:grpSpPr>
        <p:sp>
          <p:nvSpPr>
            <p:cNvPr id="3" name="Rounded Rectangle 2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Down Arrow 6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Down Arrow 10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460394" y="1336578"/>
            <a:ext cx="2137410" cy="4517806"/>
            <a:chOff x="5840730" y="1690688"/>
            <a:chExt cx="2137410" cy="4517806"/>
          </a:xfrm>
        </p:grpSpPr>
        <p:sp>
          <p:nvSpPr>
            <p:cNvPr id="20" name="Rounded Rectangle 19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wn Arrow 26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940492" y="1690688"/>
            <a:ext cx="2137410" cy="4517806"/>
            <a:chOff x="5840730" y="1690688"/>
            <a:chExt cx="2137410" cy="4517806"/>
          </a:xfrm>
        </p:grpSpPr>
        <p:sp>
          <p:nvSpPr>
            <p:cNvPr id="38" name="Rounded Rectangle 37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Down Arrow 42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sp>
        <p:nvSpPr>
          <p:cNvPr id="45" name="Content Placeholder 5"/>
          <p:cNvSpPr>
            <a:spLocks noGrp="1"/>
          </p:cNvSpPr>
          <p:nvPr>
            <p:ph idx="1"/>
          </p:nvPr>
        </p:nvSpPr>
        <p:spPr>
          <a:xfrm>
            <a:off x="6617970" y="1711841"/>
            <a:ext cx="524637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Address 0xDEADBEEF in process 1 is *not* the same location as 0xDEADBEEF in process 2</a:t>
            </a:r>
          </a:p>
          <a:p>
            <a:r>
              <a:rPr lang="en-US" dirty="0" smtClean="0"/>
              <a:t>The OS/MM translates virtual addresses to a physical location</a:t>
            </a:r>
          </a:p>
          <a:p>
            <a:r>
              <a:rPr lang="en-US" dirty="0" smtClean="0"/>
              <a:t>What happens when a process tries to access an address with no physical association?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 rot="20516923">
            <a:off x="3025467" y="2698485"/>
            <a:ext cx="6355458" cy="1938992"/>
          </a:xfrm>
          <a:prstGeom prst="rect">
            <a:avLst/>
          </a:prstGeom>
          <a:solidFill>
            <a:schemeClr val="tx1">
              <a:lumMod val="50000"/>
              <a:lumOff val="50000"/>
              <a:alpha val="38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0" dirty="0" smtClean="0">
                <a:solidFill>
                  <a:srgbClr val="FF0000"/>
                </a:solidFill>
              </a:rPr>
              <a:t>SEGFAULT</a:t>
            </a:r>
            <a:endParaRPr lang="en-US" sz="1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29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fork/clone call creates</a:t>
            </a:r>
            <a:br>
              <a:rPr lang="en-US" dirty="0" smtClean="0"/>
            </a:br>
            <a:r>
              <a:rPr lang="en-US" dirty="0" smtClean="0"/>
              <a:t> a new process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003935" y="1690688"/>
            <a:ext cx="2137410" cy="4517806"/>
            <a:chOff x="5840730" y="1690688"/>
            <a:chExt cx="2137410" cy="4517806"/>
          </a:xfrm>
        </p:grpSpPr>
        <p:sp>
          <p:nvSpPr>
            <p:cNvPr id="3" name="Rounded Rectangle 2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Down Arrow 6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Down Arrow 10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5759" y="2027715"/>
            <a:ext cx="2137410" cy="4517806"/>
            <a:chOff x="5840730" y="1690688"/>
            <a:chExt cx="2137410" cy="4517806"/>
          </a:xfrm>
        </p:grpSpPr>
        <p:sp>
          <p:nvSpPr>
            <p:cNvPr id="20" name="Rounded Rectangle 19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wn Arrow 26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996536" y="1690688"/>
            <a:ext cx="2137410" cy="4517806"/>
            <a:chOff x="5840730" y="1690688"/>
            <a:chExt cx="2137410" cy="4517806"/>
          </a:xfrm>
        </p:grpSpPr>
        <p:sp>
          <p:nvSpPr>
            <p:cNvPr id="38" name="Rounded Rectangle 37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Down Arrow 42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sp>
        <p:nvSpPr>
          <p:cNvPr id="2" name="Right Arrow 1"/>
          <p:cNvSpPr/>
          <p:nvPr/>
        </p:nvSpPr>
        <p:spPr>
          <a:xfrm>
            <a:off x="3450060" y="3449925"/>
            <a:ext cx="1400693" cy="6423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96420" y="3313420"/>
            <a:ext cx="734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Fork()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 rot="946516">
            <a:off x="8548152" y="478682"/>
            <a:ext cx="3433735" cy="184913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Both run the exact same program at exact same PC, but each has its own memory.  Share/inherit files and sig handlers.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>
            <a:stCxn id="31" idx="1"/>
            <a:endCxn id="21" idx="0"/>
          </p:cNvCxnSpPr>
          <p:nvPr/>
        </p:nvCxnSpPr>
        <p:spPr>
          <a:xfrm flipH="1">
            <a:off x="7489229" y="936494"/>
            <a:ext cx="1123588" cy="1091221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1" idx="1"/>
            <a:endCxn id="38" idx="0"/>
          </p:cNvCxnSpPr>
          <p:nvPr/>
        </p:nvCxnSpPr>
        <p:spPr>
          <a:xfrm flipH="1">
            <a:off x="6065241" y="936494"/>
            <a:ext cx="2547576" cy="75419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9502466" y="4794727"/>
            <a:ext cx="1771787" cy="50291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Open Files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502466" y="2961204"/>
            <a:ext cx="1771787" cy="50291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Signal Handers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1" name="Straight Arrow Connector 50"/>
          <p:cNvCxnSpPr>
            <a:stCxn id="38" idx="3"/>
            <a:endCxn id="50" idx="1"/>
          </p:cNvCxnSpPr>
          <p:nvPr/>
        </p:nvCxnSpPr>
        <p:spPr>
          <a:xfrm flipV="1">
            <a:off x="7133946" y="3212664"/>
            <a:ext cx="2368520" cy="7369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0" idx="3"/>
            <a:endCxn id="50" idx="1"/>
          </p:cNvCxnSpPr>
          <p:nvPr/>
        </p:nvCxnSpPr>
        <p:spPr>
          <a:xfrm flipV="1">
            <a:off x="8533169" y="3212664"/>
            <a:ext cx="969297" cy="107395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8" idx="3"/>
            <a:endCxn id="49" idx="1"/>
          </p:cNvCxnSpPr>
          <p:nvPr/>
        </p:nvCxnSpPr>
        <p:spPr>
          <a:xfrm>
            <a:off x="7133946" y="3949591"/>
            <a:ext cx="2368520" cy="1096596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0" idx="3"/>
            <a:endCxn id="49" idx="1"/>
          </p:cNvCxnSpPr>
          <p:nvPr/>
        </p:nvCxnSpPr>
        <p:spPr>
          <a:xfrm>
            <a:off x="8533169" y="4286618"/>
            <a:ext cx="969297" cy="759569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50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code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199" y="1857156"/>
            <a:ext cx="6571593" cy="1221061"/>
          </a:xfrm>
        </p:spPr>
        <p:txBody>
          <a:bodyPr>
            <a:normAutofit/>
          </a:bodyPr>
          <a:lstStyle/>
          <a:p>
            <a:r>
              <a:rPr lang="en-US" dirty="0" smtClean="0"/>
              <a:t>Start small</a:t>
            </a:r>
          </a:p>
          <a:p>
            <a:r>
              <a:rPr lang="en-US" dirty="0" smtClean="0"/>
              <a:t>What is this going to do?  Any guesses?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432" y="2990850"/>
            <a:ext cx="7238048" cy="3664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91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Differentiate parent and child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279" y="1891446"/>
            <a:ext cx="4119563" cy="1221061"/>
          </a:xfrm>
        </p:spPr>
        <p:txBody>
          <a:bodyPr>
            <a:normAutofit/>
          </a:bodyPr>
          <a:lstStyle/>
          <a:p>
            <a:r>
              <a:rPr lang="en-US" dirty="0" smtClean="0"/>
              <a:t>Fork() return value</a:t>
            </a:r>
          </a:p>
          <a:p>
            <a:r>
              <a:rPr lang="en-US" dirty="0" smtClean="0"/>
              <a:t>What is this going to do?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4842" y="1546860"/>
            <a:ext cx="7398068" cy="516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move data between processes (i.e. Inter Process Communication – IPC)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279" y="1891446"/>
            <a:ext cx="11666221" cy="2932014"/>
          </a:xfrm>
        </p:spPr>
        <p:txBody>
          <a:bodyPr>
            <a:normAutofit/>
          </a:bodyPr>
          <a:lstStyle/>
          <a:p>
            <a:r>
              <a:rPr lang="en-US" dirty="0" smtClean="0"/>
              <a:t>Sockets (We’ll save this one for the networking class)</a:t>
            </a:r>
          </a:p>
          <a:p>
            <a:r>
              <a:rPr lang="en-US" dirty="0" smtClean="0"/>
              <a:t>Message queue</a:t>
            </a:r>
          </a:p>
          <a:p>
            <a:r>
              <a:rPr lang="en-US" dirty="0" smtClean="0"/>
              <a:t>Shared memory </a:t>
            </a:r>
          </a:p>
          <a:p>
            <a:r>
              <a:rPr lang="en-US" dirty="0" smtClean="0"/>
              <a:t>FIFO / pipe</a:t>
            </a:r>
          </a:p>
        </p:txBody>
      </p:sp>
    </p:spTree>
    <p:extLst>
      <p:ext uri="{BB962C8B-B14F-4D97-AF65-F5344CB8AC3E}">
        <p14:creationId xmlns:p14="http://schemas.microsoft.com/office/powerpoint/2010/main" val="6080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2377440" y="2444115"/>
            <a:ext cx="7818120" cy="3078480"/>
            <a:chOff x="2377440" y="2186940"/>
            <a:chExt cx="7818120" cy="3078480"/>
          </a:xfrm>
        </p:grpSpPr>
        <p:sp>
          <p:nvSpPr>
            <p:cNvPr id="17" name="Rounded Rectangle 16"/>
            <p:cNvSpPr/>
            <p:nvPr/>
          </p:nvSpPr>
          <p:spPr>
            <a:xfrm>
              <a:off x="2377440" y="2186940"/>
              <a:ext cx="7818120" cy="307848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412411" y="2955656"/>
              <a:ext cx="1614407" cy="971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Consumer Process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531974" y="2955656"/>
              <a:ext cx="1614407" cy="971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Producer Process</a:t>
              </a:r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4862593" y="2955656"/>
              <a:ext cx="2833607" cy="2138766"/>
            </a:xfrm>
            <a:prstGeom prst="roundRect">
              <a:avLst/>
            </a:prstGeom>
            <a:solidFill>
              <a:schemeClr val="accent6">
                <a:alpha val="2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531975" y="4123194"/>
              <a:ext cx="1614407" cy="971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Producer Process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8412411" y="4123194"/>
              <a:ext cx="1614407" cy="971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Consumer Process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132832" y="2988528"/>
              <a:ext cx="2293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Provided by Linux (OS)</a:t>
              </a:r>
              <a:endParaRPr lang="en-US" dirty="0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68949" y="3527956"/>
              <a:ext cx="585222" cy="428523"/>
            </a:xfrm>
            <a:prstGeom prst="rect">
              <a:avLst/>
            </a:prstGeom>
          </p:spPr>
        </p:pic>
        <p:cxnSp>
          <p:nvCxnSpPr>
            <p:cNvPr id="24" name="Straight Arrow Connector 23"/>
            <p:cNvCxnSpPr>
              <a:stCxn id="8" idx="6"/>
              <a:endCxn id="22" idx="1"/>
            </p:cNvCxnSpPr>
            <p:nvPr/>
          </p:nvCxnSpPr>
          <p:spPr>
            <a:xfrm>
              <a:off x="4146381" y="3441270"/>
              <a:ext cx="422568" cy="30094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84189" y="4238761"/>
              <a:ext cx="585222" cy="428523"/>
            </a:xfrm>
            <a:prstGeom prst="rect">
              <a:avLst/>
            </a:prstGeom>
          </p:spPr>
        </p:pic>
        <p:cxnSp>
          <p:nvCxnSpPr>
            <p:cNvPr id="26" name="Straight Arrow Connector 25"/>
            <p:cNvCxnSpPr>
              <a:stCxn id="9" idx="6"/>
              <a:endCxn id="25" idx="1"/>
            </p:cNvCxnSpPr>
            <p:nvPr/>
          </p:nvCxnSpPr>
          <p:spPr>
            <a:xfrm flipV="1">
              <a:off x="4146382" y="4453023"/>
              <a:ext cx="437807" cy="1557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86334" y="3527956"/>
              <a:ext cx="585222" cy="428523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01574" y="4238761"/>
              <a:ext cx="585222" cy="428523"/>
            </a:xfrm>
            <a:prstGeom prst="rect">
              <a:avLst/>
            </a:prstGeom>
          </p:spPr>
        </p:pic>
        <p:cxnSp>
          <p:nvCxnSpPr>
            <p:cNvPr id="31" name="Straight Arrow Connector 30"/>
            <p:cNvCxnSpPr>
              <a:stCxn id="22" idx="3"/>
              <a:endCxn id="4" idx="1"/>
            </p:cNvCxnSpPr>
            <p:nvPr/>
          </p:nvCxnSpPr>
          <p:spPr>
            <a:xfrm>
              <a:off x="5154171" y="3742218"/>
              <a:ext cx="709587" cy="6200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25" idx="3"/>
              <a:endCxn id="4" idx="1"/>
            </p:cNvCxnSpPr>
            <p:nvPr/>
          </p:nvCxnSpPr>
          <p:spPr>
            <a:xfrm flipV="1">
              <a:off x="5169411" y="4362285"/>
              <a:ext cx="694347" cy="907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endCxn id="29" idx="1"/>
            </p:cNvCxnSpPr>
            <p:nvPr/>
          </p:nvCxnSpPr>
          <p:spPr>
            <a:xfrm flipV="1">
              <a:off x="6703309" y="3742218"/>
              <a:ext cx="683025" cy="6200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5" idx="3"/>
              <a:endCxn id="30" idx="1"/>
            </p:cNvCxnSpPr>
            <p:nvPr/>
          </p:nvCxnSpPr>
          <p:spPr>
            <a:xfrm>
              <a:off x="6695034" y="4362285"/>
              <a:ext cx="706540" cy="907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29" idx="3"/>
              <a:endCxn id="7" idx="2"/>
            </p:cNvCxnSpPr>
            <p:nvPr/>
          </p:nvCxnSpPr>
          <p:spPr>
            <a:xfrm flipV="1">
              <a:off x="7971556" y="3441270"/>
              <a:ext cx="440855" cy="30094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0" idx="3"/>
              <a:endCxn id="10" idx="2"/>
            </p:cNvCxnSpPr>
            <p:nvPr/>
          </p:nvCxnSpPr>
          <p:spPr>
            <a:xfrm>
              <a:off x="7986796" y="4453023"/>
              <a:ext cx="425615" cy="1557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5733527" y="4745942"/>
              <a:ext cx="11059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MSG FIFO</a:t>
              </a:r>
              <a:endParaRPr lang="en-US" dirty="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5863758" y="3926884"/>
              <a:ext cx="831276" cy="870802"/>
              <a:chOff x="9356436" y="2789382"/>
              <a:chExt cx="831276" cy="870802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9356436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9494982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9633528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772074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9910620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0049166" y="2789382"/>
                <a:ext cx="138546" cy="87080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5395230" y="2201966"/>
              <a:ext cx="17825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Message Queues</a:t>
              </a:r>
              <a:endParaRPr lang="en-US" dirty="0"/>
            </a:p>
          </p:txBody>
        </p:sp>
      </p:grpSp>
      <p:cxnSp>
        <p:nvCxnSpPr>
          <p:cNvPr id="53" name="Straight Arrow Connector 52"/>
          <p:cNvCxnSpPr>
            <a:stCxn id="51" idx="0"/>
            <a:endCxn id="49" idx="0"/>
          </p:cNvCxnSpPr>
          <p:nvPr/>
        </p:nvCxnSpPr>
        <p:spPr>
          <a:xfrm flipH="1" flipV="1">
            <a:off x="6286499" y="5003117"/>
            <a:ext cx="1387888" cy="726627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 rot="20584413">
            <a:off x="6590610" y="5717135"/>
            <a:ext cx="2337041" cy="58214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First in first out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Sorted by priority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9" name="Straight Arrow Connector 58"/>
          <p:cNvCxnSpPr>
            <a:endCxn id="25" idx="2"/>
          </p:cNvCxnSpPr>
          <p:nvPr/>
        </p:nvCxnSpPr>
        <p:spPr>
          <a:xfrm flipV="1">
            <a:off x="4797911" y="4924459"/>
            <a:ext cx="78889" cy="1290322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 rot="262481">
            <a:off x="3458976" y="5958305"/>
            <a:ext cx="2772221" cy="58214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Variable length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Treated as atomic unit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3" name="Straight Arrow Connector 62"/>
          <p:cNvCxnSpPr>
            <a:stCxn id="64" idx="2"/>
          </p:cNvCxnSpPr>
          <p:nvPr/>
        </p:nvCxnSpPr>
        <p:spPr>
          <a:xfrm flipH="1">
            <a:off x="4300915" y="2075407"/>
            <a:ext cx="2146632" cy="1729664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63"/>
          <p:cNvSpPr/>
          <p:nvPr/>
        </p:nvSpPr>
        <p:spPr>
          <a:xfrm>
            <a:off x="4923538" y="1257301"/>
            <a:ext cx="3048018" cy="818106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Graceful handling of race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Blocking reads and writes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Requires data copy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0" name="Straight Arrow Connector 69"/>
          <p:cNvCxnSpPr>
            <a:stCxn id="64" idx="2"/>
          </p:cNvCxnSpPr>
          <p:nvPr/>
        </p:nvCxnSpPr>
        <p:spPr>
          <a:xfrm>
            <a:off x="6447547" y="2075407"/>
            <a:ext cx="1809890" cy="1709724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Message Queues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1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6328</TotalTime>
  <Words>526</Words>
  <Application>Microsoft Office PowerPoint</Application>
  <PresentationFormat>Widescreen</PresentationFormat>
  <Paragraphs>139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Introduction to Processes</vt:lpstr>
      <vt:lpstr>Processes memory architecture</vt:lpstr>
      <vt:lpstr>Every process has its own “memory space”</vt:lpstr>
      <vt:lpstr>Every process has its own “memory space”</vt:lpstr>
      <vt:lpstr>A fork/clone call creates  a new process</vt:lpstr>
      <vt:lpstr>Let’s code</vt:lpstr>
      <vt:lpstr>Differentiate parent and child</vt:lpstr>
      <vt:lpstr>How do we move data between processes (i.e. Inter Process Communication – IPC)</vt:lpstr>
      <vt:lpstr>Message Queues</vt:lpstr>
      <vt:lpstr>Message Queues</vt:lpstr>
      <vt:lpstr>Shared Memory</vt:lpstr>
      <vt:lpstr>Shared Memory</vt:lpstr>
      <vt:lpstr>Pipes and FIFOs</vt:lpstr>
      <vt:lpstr>Pipes and FIFOs</vt:lpstr>
      <vt:lpstr>Documentation You Need/Want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78</cp:revision>
  <dcterms:created xsi:type="dcterms:W3CDTF">2018-03-23T01:21:11Z</dcterms:created>
  <dcterms:modified xsi:type="dcterms:W3CDTF">2018-04-19T04:08:17Z</dcterms:modified>
</cp:coreProperties>
</file>